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66" r:id="rId5"/>
    <p:sldId id="267" r:id="rId6"/>
    <p:sldId id="281" r:id="rId7"/>
    <p:sldId id="282" r:id="rId8"/>
    <p:sldId id="283" r:id="rId9"/>
    <p:sldId id="284" r:id="rId10"/>
    <p:sldId id="285" r:id="rId11"/>
    <p:sldId id="287" r:id="rId12"/>
    <p:sldId id="286" r:id="rId13"/>
    <p:sldId id="288" r:id="rId14"/>
    <p:sldId id="289" r:id="rId15"/>
    <p:sldId id="290" r:id="rId16"/>
    <p:sldId id="270" r:id="rId17"/>
    <p:sldId id="273" r:id="rId18"/>
    <p:sldId id="292" r:id="rId19"/>
    <p:sldId id="274" r:id="rId20"/>
    <p:sldId id="291" r:id="rId21"/>
    <p:sldId id="293" r:id="rId22"/>
    <p:sldId id="294" r:id="rId23"/>
    <p:sldId id="295" r:id="rId24"/>
    <p:sldId id="296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sport.gov.ru/2017/doc/Metod-rekomendacii-vipolneniu-ispitanii.pdf" TargetMode="External"/><Relationship Id="rId2" Type="http://schemas.openxmlformats.org/officeDocument/2006/relationships/hyperlink" Target="http://www.minsport.gov.ru/2016/doc/order70pril_010216.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insport.gov.ru/metodisheskoeposobGTO.docx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to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minsport.gov.ru/2017/doc/Metod-rekomendacii-vipolneniu-ispitanii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1"/>
            <a:ext cx="7772400" cy="2314590"/>
          </a:xfrm>
        </p:spPr>
        <p:txBody>
          <a:bodyPr>
            <a:normAutofit/>
          </a:bodyPr>
          <a:lstStyle/>
          <a:p>
            <a:r>
              <a:rPr lang="ru-RU" dirty="0" smtClean="0"/>
              <a:t>И</a:t>
            </a:r>
            <a:r>
              <a:rPr lang="ru-RU" dirty="0" smtClean="0"/>
              <a:t>нформационно-методическое </a:t>
            </a:r>
            <a:r>
              <a:rPr lang="ru-RU" dirty="0" smtClean="0"/>
              <a:t>обеспечение реализации Комплекса ГТО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878" t="8366" r="15771" b="4429"/>
          <a:stretch>
            <a:fillRect/>
          </a:stretch>
        </p:blipFill>
        <p:spPr bwMode="auto">
          <a:xfrm>
            <a:off x="225038" y="163926"/>
            <a:ext cx="8704680" cy="633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985" t="9350" r="19091" b="4429"/>
          <a:stretch>
            <a:fillRect/>
          </a:stretch>
        </p:blipFill>
        <p:spPr bwMode="auto">
          <a:xfrm>
            <a:off x="1142976" y="571480"/>
            <a:ext cx="7429552" cy="572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Раздаточный материал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475" t="18701" r="20475" b="3937"/>
          <a:stretch>
            <a:fillRect/>
          </a:stretch>
        </p:blipFill>
        <p:spPr bwMode="auto">
          <a:xfrm>
            <a:off x="1071538" y="1227577"/>
            <a:ext cx="7643866" cy="563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Мотивационные ролики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538" t="29528" r="29605" b="11319"/>
          <a:stretch>
            <a:fillRect/>
          </a:stretch>
        </p:blipFill>
        <p:spPr bwMode="auto">
          <a:xfrm>
            <a:off x="1214382" y="1772304"/>
            <a:ext cx="7929618" cy="508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815" t="16732" r="18538" b="4921"/>
          <a:stretch>
            <a:fillRect/>
          </a:stretch>
        </p:blipFill>
        <p:spPr bwMode="auto">
          <a:xfrm>
            <a:off x="642910" y="285728"/>
            <a:ext cx="8198669" cy="576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290778" cy="1143000"/>
          </a:xfrm>
        </p:spPr>
        <p:txBody>
          <a:bodyPr/>
          <a:lstStyle/>
          <a:p>
            <a:r>
              <a:rPr lang="ru-RU" dirty="0" smtClean="0"/>
              <a:t>Методическое обеспечение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47800"/>
            <a:ext cx="8362216" cy="48006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2"/>
              </a:rPr>
              <a:t>Методические рекомендации по организации судейства мероприятий Всероссийского физкультурно-спортивного комплекса  «Готов к труду и обороне» (ГТО)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>
                <a:hlinkClick r:id="rId3"/>
              </a:rPr>
              <a:t>Методические рекомендации по организации и выполнению испытаний (тестов) Всероссийского физкультурно-спортивного комплекса "Готов к труду и обороне"(ГТО) (от 31.03.2017 г.)</a:t>
            </a:r>
            <a:r>
              <a:rPr lang="ru-RU" dirty="0" smtClean="0"/>
              <a:t> (</a:t>
            </a:r>
            <a:r>
              <a:rPr lang="ru-RU" dirty="0" err="1" smtClean="0"/>
              <a:t>pdf</a:t>
            </a:r>
            <a:r>
              <a:rPr lang="ru-RU" dirty="0" smtClean="0"/>
              <a:t>, 1 620 </a:t>
            </a:r>
            <a:r>
              <a:rPr lang="ru-RU" dirty="0" err="1" smtClean="0"/>
              <a:t>Kb</a:t>
            </a:r>
            <a:r>
              <a:rPr lang="ru-RU" dirty="0" smtClean="0"/>
              <a:t>)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4"/>
              </a:rPr>
              <a:t>Методическое пособие для медицинских работников "Организация медицинского сопровождения выполнения нормативов Всероссийского физкультурно-спортивного комплекса "Готов к труду и обороне" (ГТО)</a:t>
            </a:r>
            <a:r>
              <a:rPr lang="ru-RU" dirty="0" smtClean="0"/>
              <a:t> (</a:t>
            </a:r>
            <a:r>
              <a:rPr lang="ru-RU" dirty="0" err="1" smtClean="0"/>
              <a:t>docx</a:t>
            </a:r>
            <a:r>
              <a:rPr lang="ru-RU" dirty="0" smtClean="0"/>
              <a:t>, 3 830 </a:t>
            </a:r>
            <a:r>
              <a:rPr lang="ru-RU" dirty="0" err="1" smtClean="0"/>
              <a:t>Kb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6530" cy="15112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Методические рекомендации по организации судейства  ВФСК ГТО утверждены приказом </a:t>
            </a:r>
            <a:r>
              <a:rPr lang="ru-RU" sz="2800" dirty="0" err="1" smtClean="0"/>
              <a:t>Минспорта</a:t>
            </a:r>
            <a:r>
              <a:rPr lang="ru-RU" sz="2800" dirty="0" smtClean="0"/>
              <a:t> РФ №70 01.02.2016</a:t>
            </a:r>
            <a:endParaRPr lang="ru-RU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538" t="63976" r="17431" b="19193"/>
          <a:stretch>
            <a:fillRect/>
          </a:stretch>
        </p:blipFill>
        <p:spPr bwMode="auto">
          <a:xfrm>
            <a:off x="500034" y="2928934"/>
            <a:ext cx="8643966" cy="145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821934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Методические рекомендации по организации судейства  ВФСК ГТО содержат: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447800"/>
            <a:ext cx="8219340" cy="4800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Рекомендуемые требования к спортивным судьям ВФСК ГТО</a:t>
            </a:r>
          </a:p>
          <a:p>
            <a:r>
              <a:rPr lang="ru-RU" dirty="0" smtClean="0"/>
              <a:t>Состав и порядок формирования ГСК</a:t>
            </a:r>
          </a:p>
          <a:p>
            <a:r>
              <a:rPr lang="ru-RU" dirty="0" smtClean="0"/>
              <a:t>Вспомогательные службы ГСК</a:t>
            </a:r>
          </a:p>
          <a:p>
            <a:r>
              <a:rPr lang="ru-RU" dirty="0" smtClean="0"/>
              <a:t>Составы и порядок формирования судейских бригад (в виде таблицы по видам испытаний)</a:t>
            </a:r>
          </a:p>
          <a:p>
            <a:r>
              <a:rPr lang="ru-RU" dirty="0" smtClean="0"/>
              <a:t>Рекомендуемые функциональные обязанности судей</a:t>
            </a:r>
          </a:p>
          <a:p>
            <a:r>
              <a:rPr lang="ru-RU" dirty="0" smtClean="0"/>
              <a:t>Финансовое обеспечение </a:t>
            </a:r>
          </a:p>
          <a:p>
            <a:r>
              <a:rPr lang="ru-RU" dirty="0" smtClean="0"/>
              <a:t>Оборудование и инвентарь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19406" cy="5962672"/>
          </a:xfrm>
        </p:spPr>
        <p:txBody>
          <a:bodyPr>
            <a:normAutofit fontScale="85000" lnSpcReduction="20000"/>
          </a:bodyPr>
          <a:lstStyle/>
          <a:p>
            <a:pPr lvl="1">
              <a:buNone/>
            </a:pPr>
            <a:r>
              <a:rPr lang="ru-RU" dirty="0" smtClean="0"/>
              <a:t>Составы главной судейской коллегии мероприятий ВФСК ГТО субъекта Российской Федерации и главной судейской коллегии мероприятий ВФСК ГТО муниципального образования формируются по следующим нормам представительства:</a:t>
            </a:r>
            <a:endParaRPr lang="ru-RU" sz="2000" dirty="0" smtClean="0"/>
          </a:p>
          <a:p>
            <a:r>
              <a:rPr lang="ru-RU" dirty="0" smtClean="0"/>
              <a:t>- главный судья – 1;</a:t>
            </a:r>
            <a:endParaRPr lang="ru-RU" sz="2400" dirty="0" smtClean="0"/>
          </a:p>
          <a:p>
            <a:r>
              <a:rPr lang="ru-RU" dirty="0" smtClean="0"/>
              <a:t>-  главный секретарь – руководитель секретариата – 1;</a:t>
            </a:r>
            <a:endParaRPr lang="ru-RU" sz="2400" dirty="0" smtClean="0"/>
          </a:p>
          <a:p>
            <a:r>
              <a:rPr lang="ru-RU" dirty="0" smtClean="0"/>
              <a:t>- заместитель главного судьи – диспетчер – 1;</a:t>
            </a:r>
            <a:endParaRPr lang="ru-RU" sz="2400" dirty="0" smtClean="0"/>
          </a:p>
          <a:p>
            <a:r>
              <a:rPr lang="ru-RU" dirty="0" smtClean="0"/>
              <a:t>- заместитель главного судьи по составу судейской коллегии – 1;</a:t>
            </a:r>
            <a:endParaRPr lang="ru-RU" sz="2400" dirty="0" smtClean="0"/>
          </a:p>
          <a:p>
            <a:r>
              <a:rPr lang="ru-RU" dirty="0" smtClean="0"/>
              <a:t>- заместители главного судьи по видам спорта – по количеству видов спорта на мероприятии ВФСК ГТО;</a:t>
            </a:r>
            <a:endParaRPr lang="ru-RU" sz="2400" dirty="0" smtClean="0"/>
          </a:p>
          <a:p>
            <a:r>
              <a:rPr lang="ru-RU" dirty="0" smtClean="0"/>
              <a:t>- руководитель службы судей при участниках (контрольной комиссии)  – 1;</a:t>
            </a:r>
            <a:endParaRPr lang="ru-RU" sz="2400" dirty="0" smtClean="0"/>
          </a:p>
          <a:p>
            <a:r>
              <a:rPr lang="ru-RU" dirty="0" smtClean="0"/>
              <a:t>- заместитель главного секретаря – 1.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6530" cy="1797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Составы и порядок формирования судейских бригад (в виде таблицы по видам испытаний)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834" t="20177" r="15218" b="8366"/>
          <a:stretch>
            <a:fillRect/>
          </a:stretch>
        </p:blipFill>
        <p:spPr bwMode="auto">
          <a:xfrm>
            <a:off x="0" y="2071678"/>
            <a:ext cx="8861700" cy="501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7968" cy="17256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hlinkClick r:id="rId2"/>
              </a:rPr>
              <a:t>Официальный интернет-портал Всероссийского физкультурно-спортивного комплекса «Готов к труду и обороне» (ГТО)</a:t>
            </a:r>
            <a:r>
              <a:rPr lang="ru-RU" sz="31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320" t="8366" r="1937" b="5413"/>
          <a:stretch>
            <a:fillRect/>
          </a:stretch>
        </p:blipFill>
        <p:spPr bwMode="auto">
          <a:xfrm>
            <a:off x="0" y="2214555"/>
            <a:ext cx="9075268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8147902" cy="1143000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/>
              <a:t>Рекомендуемые</a:t>
            </a:r>
            <a:r>
              <a:rPr lang="ru-RU" sz="2800" dirty="0" smtClean="0"/>
              <a:t> </a:t>
            </a:r>
            <a:r>
              <a:rPr lang="ru-RU" sz="2800" b="1" dirty="0" smtClean="0"/>
              <a:t>функциональные обязанности спортивных судей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ГСК и судейских бригад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857364"/>
            <a:ext cx="8147902" cy="439103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Например </a:t>
            </a:r>
          </a:p>
          <a:p>
            <a:r>
              <a:rPr lang="ru-RU" dirty="0" smtClean="0"/>
              <a:t>6.14</a:t>
            </a:r>
            <a:r>
              <a:rPr lang="ru-RU" dirty="0" smtClean="0"/>
              <a:t>. Должностные обязанности судей на снаряде, судей на финише, судей-хронометристов, судей-контролеров на дистанции, судей-стартеров, судей на дистанции, судей комиссии определения результатов (КОР), судей линии мишени, судей компьютерного определения результатов, судей по вопросам проверки туристских навыков на полигоне, </a:t>
            </a:r>
            <a:r>
              <a:rPr lang="ru-RU" dirty="0" err="1" smtClean="0"/>
              <a:t>судей-радиоинформаторов</a:t>
            </a:r>
            <a:r>
              <a:rPr lang="ru-RU" dirty="0" smtClean="0"/>
              <a:t> на полигоне, судей-экспертов,  помощников судей (волонтеров) регламентированы правилами по видам спорта, спортивные дисциплины и упражнения которых включены в виды испытаний ВФСК ГТО.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433654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hlinkClick r:id="rId2"/>
              </a:rPr>
              <a:t>Методические рекомендации по организации и выполнению испытаний (тестов) Всероссийского физкультурно-спортивного комплекса "Готов к труду и обороне"(ГТО) (от 31.03.2017 г</a:t>
            </a:r>
            <a:r>
              <a:rPr lang="ru-RU" sz="2800" dirty="0" smtClean="0">
                <a:hlinkClick r:id="rId2"/>
              </a:rPr>
              <a:t>.)</a:t>
            </a:r>
            <a:r>
              <a:rPr lang="ru-RU" sz="2800" dirty="0" smtClean="0"/>
              <a:t> 45 стр.</a:t>
            </a:r>
            <a:endParaRPr lang="ru-RU" sz="28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00250"/>
            <a:ext cx="821537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821934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Последовательность тестирования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47800"/>
            <a:ext cx="807249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653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Порядок организации тестирования по видам испытаний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47800"/>
            <a:ext cx="750099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885827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5400" dirty="0" smtClean="0"/>
              <a:t>Спасибо за внимание!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Нормативы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407" t="11319" r="11067" b="9350"/>
          <a:stretch>
            <a:fillRect/>
          </a:stretch>
        </p:blipFill>
        <p:spPr bwMode="auto">
          <a:xfrm>
            <a:off x="918290" y="1428736"/>
            <a:ext cx="8070667" cy="452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выполнять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471" t="11319" r="7471" b="4429"/>
          <a:stretch>
            <a:fillRect/>
          </a:stretch>
        </p:blipFill>
        <p:spPr bwMode="auto">
          <a:xfrm>
            <a:off x="179767" y="1357298"/>
            <a:ext cx="8964233" cy="499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Раздел Документы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621" t="10827" r="9407" b="4921"/>
          <a:stretch>
            <a:fillRect/>
          </a:stretch>
        </p:blipFill>
        <p:spPr bwMode="auto">
          <a:xfrm>
            <a:off x="410110" y="1000108"/>
            <a:ext cx="8733890" cy="523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Регистрация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534" t="14272" r="5810" b="5906"/>
          <a:stretch>
            <a:fillRect/>
          </a:stretch>
        </p:blipFill>
        <p:spPr bwMode="auto">
          <a:xfrm>
            <a:off x="378606" y="1643050"/>
            <a:ext cx="8765394" cy="443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362216" cy="14398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Информационный ресурс  </a:t>
            </a:r>
            <a:r>
              <a:rPr lang="en-US" dirty="0" smtClean="0"/>
              <a:t>https://www.minsport.gov.ru/sport/physical-culture/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854" t="7874" r="2213" b="5413"/>
          <a:stretch>
            <a:fillRect/>
          </a:stretch>
        </p:blipFill>
        <p:spPr bwMode="auto">
          <a:xfrm>
            <a:off x="285720" y="2001891"/>
            <a:ext cx="8858280" cy="485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344" t="7874" r="15771" b="3445"/>
          <a:stretch>
            <a:fillRect/>
          </a:stretch>
        </p:blipFill>
        <p:spPr bwMode="auto">
          <a:xfrm>
            <a:off x="0" y="428604"/>
            <a:ext cx="8858280" cy="605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708" t="7382" r="19091" b="3937"/>
          <a:stretch>
            <a:fillRect/>
          </a:stretch>
        </p:blipFill>
        <p:spPr bwMode="auto">
          <a:xfrm>
            <a:off x="714348" y="214290"/>
            <a:ext cx="8072494" cy="636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293</TotalTime>
  <Words>321</Words>
  <PresentationFormat>Экран (4:3)</PresentationFormat>
  <Paragraphs>40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Солнцестояние</vt:lpstr>
      <vt:lpstr>Информационно-методическое обеспечение реализации Комплекса ГТО</vt:lpstr>
      <vt:lpstr> Официальный интернет-портал Всероссийского физкультурно-спортивного комплекса «Готов к труду и обороне» (ГТО)  </vt:lpstr>
      <vt:lpstr>Нормативы</vt:lpstr>
      <vt:lpstr>Как выполнять</vt:lpstr>
      <vt:lpstr>Раздел Документы</vt:lpstr>
      <vt:lpstr>Регистрация</vt:lpstr>
      <vt:lpstr>Информационный ресурс  https://www.minsport.gov.ru/sport/physical-culture/</vt:lpstr>
      <vt:lpstr>Слайд 8</vt:lpstr>
      <vt:lpstr>Слайд 9</vt:lpstr>
      <vt:lpstr>Слайд 10</vt:lpstr>
      <vt:lpstr>Слайд 11</vt:lpstr>
      <vt:lpstr>Раздаточный материал</vt:lpstr>
      <vt:lpstr>Мотивационные ролики</vt:lpstr>
      <vt:lpstr>Слайд 14</vt:lpstr>
      <vt:lpstr>Методическое обеспечение</vt:lpstr>
      <vt:lpstr>Методические рекомендации по организации судейства  ВФСК ГТО утверждены приказом Минспорта РФ №70 01.02.2016</vt:lpstr>
      <vt:lpstr>Методические рекомендации по организации судейства  ВФСК ГТО содержат:</vt:lpstr>
      <vt:lpstr>Слайд 18</vt:lpstr>
      <vt:lpstr>Составы и порядок формирования судейских бригад (в виде таблицы по видам испытаний)</vt:lpstr>
      <vt:lpstr>Рекомендуемые функциональные обязанности спортивных судей ГСК и судейских бригад</vt:lpstr>
      <vt:lpstr>Методические рекомендации по организации и выполнению испытаний (тестов) Всероссийского физкультурно-спортивного комплекса "Готов к труду и обороне"(ГТО) (от 31.03.2017 г.) 45 стр.</vt:lpstr>
      <vt:lpstr>Последовательность тестирования</vt:lpstr>
      <vt:lpstr>Порядок организации тестирования по видам испытаний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LKT</cp:lastModifiedBy>
  <cp:revision>42</cp:revision>
  <dcterms:modified xsi:type="dcterms:W3CDTF">2017-11-14T20:01:01Z</dcterms:modified>
</cp:coreProperties>
</file>